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98" r:id="rId2"/>
    <p:sldId id="256" r:id="rId3"/>
    <p:sldId id="299" r:id="rId4"/>
    <p:sldId id="295" r:id="rId5"/>
    <p:sldId id="296" r:id="rId6"/>
    <p:sldId id="263" r:id="rId7"/>
    <p:sldId id="264" r:id="rId8"/>
    <p:sldId id="265" r:id="rId9"/>
    <p:sldId id="301" r:id="rId10"/>
    <p:sldId id="266" r:id="rId11"/>
    <p:sldId id="297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5" r:id="rId26"/>
    <p:sldId id="281" r:id="rId27"/>
    <p:sldId id="282" r:id="rId28"/>
    <p:sldId id="283" r:id="rId29"/>
    <p:sldId id="284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CC"/>
    <a:srgbClr val="3399FF"/>
    <a:srgbClr val="FF0000"/>
    <a:srgbClr val="0066FF"/>
    <a:srgbClr val="FFFF66"/>
    <a:srgbClr val="CCFF33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0" autoAdjust="0"/>
  </p:normalViewPr>
  <p:slideViewPr>
    <p:cSldViewPr>
      <p:cViewPr>
        <p:scale>
          <a:sx n="49" d="100"/>
          <a:sy n="49" d="100"/>
        </p:scale>
        <p:origin x="-1764" y="-12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3" d="100"/>
          <a:sy n="73" d="100"/>
        </p:scale>
        <p:origin x="-226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603FCA6-6C5E-474E-B9DB-5F5F3CA54B56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9BF79075-4AD5-4AD0-AEBA-1C99C2CC26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0835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15CA-7EC8-4AC2-A736-7242B63DDC23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346B6-1831-427E-BB48-FFEE77415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3BCD1-A4DA-44C5-AEF4-F3D0A84BFDC7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92A6A9-BEB5-492F-B672-8BA3E8E7EF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A2CA1B-DBAD-4AE4-A91C-FAC5BB07A48F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76445-2647-44DB-9468-52F2A62BDC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81D51C-9D0A-4D92-BCA2-8C0C9A41E3B5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350A3F-F2BA-4C31-9D5D-72C8047DBB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48CFE-25AB-4A9C-8D6B-F40BAC82DCE4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024F0-DC1D-435D-B1DE-E865690D7B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3CF34-2BB7-453D-85C1-8D1B59DD8D80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0E82A-15F7-4328-87C4-0EA2CBFEC8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DC384-E253-4C23-9070-EEA523F9347E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5ED4C-708D-4D2A-A1BB-BF0F0790F0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1BBAE-8F1A-43CF-A83F-6239CBA93911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B8494-9035-4E0A-B07D-86DC5B4D7F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04E12D-FA11-49DA-AF90-BCB3A65594C5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D2A809-E00C-44F5-B9A3-29E39B0BF4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1079F-ED90-4640-A1FC-CED98E53C1C8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5EDD1-1DDB-42AF-B2D7-8C6EF7A86D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BC7D-FE06-48A2-91F5-DD83B9094044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29153-FA4F-4169-884E-B20F46E272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C41B172-88A5-4B21-9161-557A1161037D}" type="datetimeFigureOut">
              <a:rPr lang="ru-RU"/>
              <a:pPr>
                <a:defRPr/>
              </a:pPr>
              <a:t>07.07.2021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26C5DAE-B2AF-42EF-AFA4-40D71D6009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77;&#1085;&#1100;%20&#1089;&#1077;&#1084;&#1100;&#1080;%20&#1087;&#1088;&#1077;&#1079;&#1077;&#1085;&#1090;&#1072;&#1094;&#1080;&#1103;\&#1055;&#1045;&#1058;&#1056;%20&#1048;%20&#1060;&#1045;&#1042;&#1056;&#1054;&#1053;&#1048;&#1071;\In-Yan_-_Gimn_Semje.mp3" TargetMode="External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40;&#1076;&#1084;&#1080;&#1085;\Desktop\&#1076;&#1077;&#1085;&#1100;%20&#1089;&#1077;&#1084;&#1100;&#1080;%20&#1087;&#1088;&#1077;&#1079;&#1077;&#1085;&#1090;&#1072;&#1094;&#1080;&#1103;\&#1055;&#1045;&#1058;&#1056;%20&#1048;%20&#1060;&#1045;&#1042;&#1056;&#1054;&#1053;&#1048;&#1071;\Mark_Tishman_-_Ya_Stanu_Tvoim_Angelom.mp3" TargetMode="External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4" descr="0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1913"/>
            <a:ext cx="9144000" cy="69199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4" descr="1________svayt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90500"/>
            <a:ext cx="3316288" cy="49641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3554" name="Text Box 6"/>
          <p:cNvSpPr txBox="1">
            <a:spLocks noChangeArrowheads="1"/>
          </p:cNvSpPr>
          <p:nvPr/>
        </p:nvSpPr>
        <p:spPr bwMode="auto">
          <a:xfrm>
            <a:off x="4932363" y="187325"/>
            <a:ext cx="425926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Решили люди, что кто-то перенес </a:t>
            </a:r>
          </a:p>
          <a:p>
            <a:r>
              <a:rPr lang="ru-RU" b="1">
                <a:solidFill>
                  <a:srgbClr val="FFFF00"/>
                </a:solidFill>
              </a:rPr>
              <a:t>ночью тела, и вновь их разлучили,</a:t>
            </a:r>
          </a:p>
          <a:p>
            <a:r>
              <a:rPr lang="ru-RU" b="1">
                <a:solidFill>
                  <a:srgbClr val="FFFF00"/>
                </a:solidFill>
              </a:rPr>
              <a:t> на сей раз крепко заперев. Но и на </a:t>
            </a:r>
          </a:p>
          <a:p>
            <a:r>
              <a:rPr lang="ru-RU" b="1">
                <a:solidFill>
                  <a:srgbClr val="FFFF00"/>
                </a:solidFill>
              </a:rPr>
              <a:t>следующее утро тела супругов </a:t>
            </a:r>
          </a:p>
          <a:p>
            <a:r>
              <a:rPr lang="ru-RU" b="1">
                <a:solidFill>
                  <a:srgbClr val="FFFF00"/>
                </a:solidFill>
              </a:rPr>
              <a:t>оказались вместе в одном гробу.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4"/>
          <p:cNvSpPr txBox="1">
            <a:spLocks noChangeArrowheads="1"/>
          </p:cNvSpPr>
          <p:nvPr/>
        </p:nvSpPr>
        <p:spPr bwMode="auto">
          <a:xfrm>
            <a:off x="6496050" y="1647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pic>
        <p:nvPicPr>
          <p:cNvPr id="24578" name="Picture 5" descr="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188913"/>
            <a:ext cx="4176713" cy="350678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5364163" y="404813"/>
            <a:ext cx="3571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Потому так и похоронили их, </a:t>
            </a:r>
          </a:p>
          <a:p>
            <a:r>
              <a:rPr lang="ru-RU" b="1">
                <a:solidFill>
                  <a:srgbClr val="FFFF00"/>
                </a:solidFill>
              </a:rPr>
              <a:t>Петра и Февронию, вместе.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4" descr="01010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3906837" cy="453548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5602" name="Text Box 5"/>
          <p:cNvSpPr txBox="1">
            <a:spLocks noChangeArrowheads="1"/>
          </p:cNvSpPr>
          <p:nvPr/>
        </p:nvSpPr>
        <p:spPr bwMode="auto">
          <a:xfrm>
            <a:off x="5292725" y="0"/>
            <a:ext cx="38893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Русская православная церковь </a:t>
            </a:r>
          </a:p>
          <a:p>
            <a:r>
              <a:rPr lang="ru-RU" b="1">
                <a:solidFill>
                  <a:srgbClr val="FFFF00"/>
                </a:solidFill>
              </a:rPr>
              <a:t>причислила Петра и Февронию </a:t>
            </a:r>
          </a:p>
          <a:p>
            <a:r>
              <a:rPr lang="ru-RU" b="1">
                <a:solidFill>
                  <a:srgbClr val="FFFF00"/>
                </a:solidFill>
              </a:rPr>
              <a:t>к лику святых. История их любви подробно и красочно описана в известной древнерусской </a:t>
            </a:r>
          </a:p>
          <a:p>
            <a:r>
              <a:rPr lang="ru-RU" b="1">
                <a:solidFill>
                  <a:srgbClr val="FFFF00"/>
                </a:solidFill>
              </a:rPr>
              <a:t>"Повести о Петре и Февронии".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5" descr="emblema"/>
          <p:cNvPicPr>
            <a:picLocks noChangeAspect="1" noChangeArrowheads="1"/>
          </p:cNvPicPr>
          <p:nvPr/>
        </p:nvPicPr>
        <p:blipFill>
          <a:blip r:embed="rId2"/>
          <a:srcRect l="1999" r="4179" b="3523"/>
          <a:stretch>
            <a:fillRect/>
          </a:stretch>
        </p:blipFill>
        <p:spPr bwMode="auto">
          <a:xfrm>
            <a:off x="1619250" y="188913"/>
            <a:ext cx="3765550" cy="43926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5614988" y="188913"/>
            <a:ext cx="3529012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До революции в России праздник в честь святых Петра и Февронии Муромских,</a:t>
            </a:r>
          </a:p>
          <a:p>
            <a:r>
              <a:rPr lang="ru-RU" b="1">
                <a:solidFill>
                  <a:srgbClr val="FFFF00"/>
                </a:solidFill>
              </a:rPr>
              <a:t> олицетворяющих супружескую любовь и верность в русской культуре, отмечался </a:t>
            </a:r>
          </a:p>
          <a:p>
            <a:r>
              <a:rPr lang="ru-RU" b="1">
                <a:solidFill>
                  <a:srgbClr val="FFFF00"/>
                </a:solidFill>
              </a:rPr>
              <a:t>очень широко.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4"/>
          <p:cNvSpPr txBox="1">
            <a:spLocks noChangeArrowheads="1"/>
          </p:cNvSpPr>
          <p:nvPr/>
        </p:nvSpPr>
        <p:spPr bwMode="auto">
          <a:xfrm>
            <a:off x="4643438" y="-1588"/>
            <a:ext cx="457993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Сегодня эта традиция возрождается. </a:t>
            </a:r>
          </a:p>
          <a:p>
            <a:r>
              <a:rPr lang="ru-RU" b="1">
                <a:solidFill>
                  <a:srgbClr val="FFFF00"/>
                </a:solidFill>
              </a:rPr>
              <a:t>По инициативе жителей Мурома </a:t>
            </a:r>
          </a:p>
          <a:p>
            <a:r>
              <a:rPr lang="ru-RU" b="1">
                <a:solidFill>
                  <a:srgbClr val="FFFF00"/>
                </a:solidFill>
              </a:rPr>
              <a:t>в городе были восстановлены </a:t>
            </a:r>
          </a:p>
          <a:p>
            <a:r>
              <a:rPr lang="ru-RU" b="1">
                <a:solidFill>
                  <a:srgbClr val="FFFF00"/>
                </a:solidFill>
              </a:rPr>
              <a:t>дореволюционные традиции </a:t>
            </a:r>
          </a:p>
          <a:p>
            <a:r>
              <a:rPr lang="ru-RU" b="1">
                <a:solidFill>
                  <a:srgbClr val="FFFF00"/>
                </a:solidFill>
              </a:rPr>
              <a:t>празднования дня Петра и Февронии, </a:t>
            </a:r>
          </a:p>
          <a:p>
            <a:r>
              <a:rPr lang="ru-RU" b="1">
                <a:solidFill>
                  <a:srgbClr val="FFFF00"/>
                </a:solidFill>
              </a:rPr>
              <a:t>которые затем поддержали и многие </a:t>
            </a:r>
          </a:p>
          <a:p>
            <a:r>
              <a:rPr lang="ru-RU" b="1">
                <a:solidFill>
                  <a:srgbClr val="FFFF00"/>
                </a:solidFill>
              </a:rPr>
              <a:t>другие города России. </a:t>
            </a:r>
          </a:p>
        </p:txBody>
      </p:sp>
      <p:pic>
        <p:nvPicPr>
          <p:cNvPr id="27650" name="Picture 5" descr="den_semy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7800" y="188913"/>
            <a:ext cx="4465638" cy="34163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5"/>
          <p:cNvSpPr txBox="1">
            <a:spLocks noChangeArrowheads="1"/>
          </p:cNvSpPr>
          <p:nvPr/>
        </p:nvSpPr>
        <p:spPr bwMode="auto">
          <a:xfrm>
            <a:off x="4859338" y="258763"/>
            <a:ext cx="4367212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По благословению покойного </a:t>
            </a:r>
          </a:p>
          <a:p>
            <a:r>
              <a:rPr lang="ru-RU" b="1">
                <a:solidFill>
                  <a:srgbClr val="FFFF00"/>
                </a:solidFill>
              </a:rPr>
              <a:t>патриарха Московского и всея Руси </a:t>
            </a:r>
          </a:p>
          <a:p>
            <a:r>
              <a:rPr lang="ru-RU" b="1">
                <a:solidFill>
                  <a:srgbClr val="FFFF00"/>
                </a:solidFill>
              </a:rPr>
              <a:t>Алексия Второго в 2004 году была </a:t>
            </a:r>
          </a:p>
          <a:p>
            <a:r>
              <a:rPr lang="ru-RU" b="1">
                <a:solidFill>
                  <a:srgbClr val="FFFF00"/>
                </a:solidFill>
              </a:rPr>
              <a:t>создана общенациональная </a:t>
            </a:r>
          </a:p>
          <a:p>
            <a:r>
              <a:rPr lang="ru-RU" b="1">
                <a:solidFill>
                  <a:srgbClr val="FFFF00"/>
                </a:solidFill>
              </a:rPr>
              <a:t>программа "В кругу семьи".</a:t>
            </a:r>
          </a:p>
        </p:txBody>
      </p:sp>
      <p:pic>
        <p:nvPicPr>
          <p:cNvPr id="28674" name="Picture 6" descr="vk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844675"/>
            <a:ext cx="4105275" cy="32893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5"/>
          <p:cNvSpPr txBox="1">
            <a:spLocks noChangeArrowheads="1"/>
          </p:cNvSpPr>
          <p:nvPr/>
        </p:nvSpPr>
        <p:spPr bwMode="auto">
          <a:xfrm>
            <a:off x="5292725" y="331788"/>
            <a:ext cx="39322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В 2008 году день торжества </a:t>
            </a:r>
          </a:p>
          <a:p>
            <a:r>
              <a:rPr lang="ru-RU" b="1">
                <a:solidFill>
                  <a:srgbClr val="FFFF00"/>
                </a:solidFill>
              </a:rPr>
              <a:t>в честь покровителей </a:t>
            </a:r>
          </a:p>
          <a:p>
            <a:r>
              <a:rPr lang="ru-RU" b="1">
                <a:solidFill>
                  <a:srgbClr val="FFFF00"/>
                </a:solidFill>
              </a:rPr>
              <a:t>супружеской любви и верности </a:t>
            </a:r>
          </a:p>
          <a:p>
            <a:r>
              <a:rPr lang="ru-RU" b="1">
                <a:solidFill>
                  <a:srgbClr val="FFFF00"/>
                </a:solidFill>
              </a:rPr>
              <a:t>получили официальный статус. </a:t>
            </a:r>
          </a:p>
        </p:txBody>
      </p:sp>
      <p:pic>
        <p:nvPicPr>
          <p:cNvPr id="29698" name="Picture 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19250" y="188913"/>
            <a:ext cx="3609975" cy="4645025"/>
          </a:xfrm>
          <a:ln w="76200" cmpd="tri">
            <a:solidFill>
              <a:srgbClr val="99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777875"/>
          </a:xfrm>
        </p:spPr>
        <p:txBody>
          <a:bodyPr/>
          <a:lstStyle/>
          <a:p>
            <a:r>
              <a:rPr lang="ru-RU" sz="2400" b="1" i="1" smtClean="0">
                <a:solidFill>
                  <a:srgbClr val="0066FF"/>
                </a:solidFill>
              </a:rPr>
              <a:t>Вот что она рассказала, отвечая на вопросы одной из газет:</a:t>
            </a:r>
            <a:br>
              <a:rPr lang="ru-RU" sz="2400" b="1" i="1" smtClean="0">
                <a:solidFill>
                  <a:srgbClr val="0066FF"/>
                </a:solidFill>
              </a:rPr>
            </a:br>
            <a:r>
              <a:rPr lang="ru-RU" sz="2400" b="1" i="1" smtClean="0">
                <a:solidFill>
                  <a:srgbClr val="0066FF"/>
                </a:solidFill>
              </a:rPr>
              <a:t>«Я думаю, для женщин этот праздник особенно значимый.</a:t>
            </a:r>
          </a:p>
        </p:txBody>
      </p:sp>
      <p:sp>
        <p:nvSpPr>
          <p:cNvPr id="31746" name="Text Box 5"/>
          <p:cNvSpPr txBox="1">
            <a:spLocks noChangeArrowheads="1"/>
          </p:cNvSpPr>
          <p:nvPr/>
        </p:nvSpPr>
        <p:spPr bwMode="auto">
          <a:xfrm>
            <a:off x="4643438" y="765175"/>
            <a:ext cx="450056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Женщина должна по своей природе </a:t>
            </a:r>
          </a:p>
          <a:p>
            <a:r>
              <a:rPr lang="ru-RU" b="1">
                <a:solidFill>
                  <a:srgbClr val="FFFF00"/>
                </a:solidFill>
              </a:rPr>
              <a:t>стремиться к смирению. </a:t>
            </a:r>
          </a:p>
          <a:p>
            <a:r>
              <a:rPr lang="ru-RU" b="1">
                <a:solidFill>
                  <a:srgbClr val="FFFF00"/>
                </a:solidFill>
              </a:rPr>
              <a:t>Ее предназначение – хранить мир </a:t>
            </a:r>
          </a:p>
          <a:p>
            <a:r>
              <a:rPr lang="ru-RU" b="1">
                <a:solidFill>
                  <a:srgbClr val="FFFF00"/>
                </a:solidFill>
              </a:rPr>
              <a:t>и любовь в семье. Конечно, сегодняшние пары более склонны к равноправным отношениям. </a:t>
            </a:r>
          </a:p>
          <a:p>
            <a:r>
              <a:rPr lang="ru-RU" b="1">
                <a:solidFill>
                  <a:srgbClr val="FFFF00"/>
                </a:solidFill>
              </a:rPr>
              <a:t>Но все равно главными </a:t>
            </a:r>
          </a:p>
          <a:p>
            <a:r>
              <a:rPr lang="ru-RU" b="1">
                <a:solidFill>
                  <a:srgbClr val="FFFF00"/>
                </a:solidFill>
              </a:rPr>
              <a:t>остаются любовь, взаимопонимание </a:t>
            </a:r>
          </a:p>
          <a:p>
            <a:r>
              <a:rPr lang="ru-RU" b="1">
                <a:solidFill>
                  <a:srgbClr val="FFFF00"/>
                </a:solidFill>
              </a:rPr>
              <a:t>и уважение.»</a:t>
            </a:r>
          </a:p>
        </p:txBody>
      </p:sp>
      <p:pic>
        <p:nvPicPr>
          <p:cNvPr id="31747" name="Picture 6" descr="Den_Semji_Venec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908050"/>
            <a:ext cx="3240087" cy="324008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 Box 4"/>
          <p:cNvSpPr txBox="1">
            <a:spLocks noChangeArrowheads="1"/>
          </p:cNvSpPr>
          <p:nvPr/>
        </p:nvSpPr>
        <p:spPr bwMode="auto">
          <a:xfrm>
            <a:off x="4859338" y="-1588"/>
            <a:ext cx="4176712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«Эта история счастья </a:t>
            </a:r>
          </a:p>
          <a:p>
            <a:r>
              <a:rPr lang="ru-RU" b="1">
                <a:solidFill>
                  <a:srgbClr val="FFFF00"/>
                </a:solidFill>
              </a:rPr>
              <a:t>волнует любое женское сердце, </a:t>
            </a:r>
          </a:p>
          <a:p>
            <a:r>
              <a:rPr lang="ru-RU" b="1">
                <a:solidFill>
                  <a:srgbClr val="FFFF00"/>
                </a:solidFill>
              </a:rPr>
              <a:t>да и мужское тоже. </a:t>
            </a:r>
          </a:p>
          <a:p>
            <a:r>
              <a:rPr lang="ru-RU" b="1">
                <a:solidFill>
                  <a:srgbClr val="FFFF00"/>
                </a:solidFill>
              </a:rPr>
              <a:t>Все мы с детства знали присказку </a:t>
            </a:r>
          </a:p>
          <a:p>
            <a:r>
              <a:rPr lang="ru-RU" b="1">
                <a:solidFill>
                  <a:srgbClr val="FFFF00"/>
                </a:solidFill>
              </a:rPr>
              <a:t>«Жили они долго и счастливо</a:t>
            </a:r>
          </a:p>
          <a:p>
            <a:r>
              <a:rPr lang="ru-RU" b="1">
                <a:solidFill>
                  <a:srgbClr val="FFFF00"/>
                </a:solidFill>
              </a:rPr>
              <a:t> и умерли в один день» и мечтали </a:t>
            </a:r>
          </a:p>
          <a:p>
            <a:r>
              <a:rPr lang="ru-RU" b="1">
                <a:solidFill>
                  <a:srgbClr val="FFFF00"/>
                </a:solidFill>
              </a:rPr>
              <a:t>об этом.</a:t>
            </a:r>
          </a:p>
          <a:p>
            <a:r>
              <a:rPr lang="ru-RU" b="1">
                <a:solidFill>
                  <a:srgbClr val="FFFF00"/>
                </a:solidFill>
              </a:rPr>
              <a:t> Так было сказано именно о них – </a:t>
            </a:r>
          </a:p>
          <a:p>
            <a:r>
              <a:rPr lang="ru-RU" b="1">
                <a:solidFill>
                  <a:srgbClr val="FFFF00"/>
                </a:solidFill>
              </a:rPr>
              <a:t>о Петре и Февронии.»</a:t>
            </a:r>
          </a:p>
        </p:txBody>
      </p:sp>
      <p:pic>
        <p:nvPicPr>
          <p:cNvPr id="32770" name="Picture 5" descr="ep2008_07_19_5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188913"/>
            <a:ext cx="3597275" cy="475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 Box 4"/>
          <p:cNvSpPr txBox="1">
            <a:spLocks noChangeArrowheads="1"/>
          </p:cNvSpPr>
          <p:nvPr/>
        </p:nvSpPr>
        <p:spPr bwMode="auto">
          <a:xfrm>
            <a:off x="4716463" y="187325"/>
            <a:ext cx="450850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«Я всегда жила по принципу </a:t>
            </a:r>
          </a:p>
          <a:p>
            <a:r>
              <a:rPr lang="ru-RU" b="1">
                <a:solidFill>
                  <a:srgbClr val="FFFF00"/>
                </a:solidFill>
              </a:rPr>
              <a:t>«не сотвори себе кумира», </a:t>
            </a:r>
          </a:p>
          <a:p>
            <a:r>
              <a:rPr lang="ru-RU" b="1">
                <a:solidFill>
                  <a:srgbClr val="FFFF00"/>
                </a:solidFill>
              </a:rPr>
              <a:t>но в семейных отношениях </a:t>
            </a:r>
          </a:p>
          <a:p>
            <a:r>
              <a:rPr lang="ru-RU" b="1">
                <a:solidFill>
                  <a:srgbClr val="FFFF00"/>
                </a:solidFill>
              </a:rPr>
              <a:t>для меня был важен пример </a:t>
            </a:r>
          </a:p>
          <a:p>
            <a:r>
              <a:rPr lang="ru-RU" b="1">
                <a:solidFill>
                  <a:srgbClr val="FFFF00"/>
                </a:solidFill>
              </a:rPr>
              <a:t>моих родителей, бабушек и дедушек. </a:t>
            </a:r>
          </a:p>
          <a:p>
            <a:r>
              <a:rPr lang="ru-RU" b="1">
                <a:solidFill>
                  <a:srgbClr val="FFFF00"/>
                </a:solidFill>
              </a:rPr>
              <a:t>Все в моем роду, и родные мужа </a:t>
            </a:r>
          </a:p>
          <a:p>
            <a:r>
              <a:rPr lang="ru-RU" b="1">
                <a:solidFill>
                  <a:srgbClr val="FFFF00"/>
                </a:solidFill>
              </a:rPr>
              <a:t>тоже, прожили в одном, счастливом </a:t>
            </a:r>
          </a:p>
          <a:p>
            <a:r>
              <a:rPr lang="ru-RU" b="1">
                <a:solidFill>
                  <a:srgbClr val="FFFF00"/>
                </a:solidFill>
              </a:rPr>
              <a:t>браке долгие-долгие годы.»</a:t>
            </a:r>
          </a:p>
        </p:txBody>
      </p:sp>
      <p:pic>
        <p:nvPicPr>
          <p:cNvPr id="33794" name="Picture 5" descr="den_sem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88913"/>
            <a:ext cx="4057650" cy="33274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ju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3730625" cy="475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5362" name="Text Box 7"/>
          <p:cNvSpPr txBox="1">
            <a:spLocks noChangeArrowheads="1"/>
          </p:cNvSpPr>
          <p:nvPr/>
        </p:nvSpPr>
        <p:spPr bwMode="auto">
          <a:xfrm>
            <a:off x="5292725" y="44450"/>
            <a:ext cx="3878263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Если про день 14 февраля </a:t>
            </a:r>
          </a:p>
          <a:p>
            <a:r>
              <a:rPr lang="ru-RU" b="1">
                <a:solidFill>
                  <a:srgbClr val="FFFF00"/>
                </a:solidFill>
              </a:rPr>
              <a:t>в нашей стране, к сожалению, </a:t>
            </a:r>
          </a:p>
          <a:p>
            <a:r>
              <a:rPr lang="ru-RU" b="1">
                <a:solidFill>
                  <a:srgbClr val="FFFF00"/>
                </a:solidFill>
              </a:rPr>
              <a:t>знают все, то про день </a:t>
            </a:r>
          </a:p>
          <a:p>
            <a:r>
              <a:rPr lang="ru-RU" b="1">
                <a:solidFill>
                  <a:srgbClr val="FFFF00"/>
                </a:solidFill>
              </a:rPr>
              <a:t>восьмое июля еще совсем </a:t>
            </a:r>
          </a:p>
          <a:p>
            <a:r>
              <a:rPr lang="ru-RU" b="1">
                <a:solidFill>
                  <a:srgbClr val="FFFF00"/>
                </a:solidFill>
              </a:rPr>
              <a:t>недавно знали очень немногие. </a:t>
            </a:r>
          </a:p>
          <a:p>
            <a:r>
              <a:rPr lang="ru-RU" b="1">
                <a:solidFill>
                  <a:srgbClr val="FFFF00"/>
                </a:solidFill>
              </a:rPr>
              <a:t>А ведь это как раз и есть наш </a:t>
            </a:r>
          </a:p>
          <a:p>
            <a:r>
              <a:rPr lang="ru-RU" b="1">
                <a:solidFill>
                  <a:srgbClr val="FFFF00"/>
                </a:solidFill>
              </a:rPr>
              <a:t>«день всех влюбленных», </a:t>
            </a:r>
          </a:p>
          <a:p>
            <a:r>
              <a:rPr lang="ru-RU" b="1">
                <a:solidFill>
                  <a:srgbClr val="FFFF00"/>
                </a:solidFill>
              </a:rPr>
              <a:t>а если говорить точно, то этот </a:t>
            </a:r>
          </a:p>
          <a:p>
            <a:r>
              <a:rPr lang="ru-RU" b="1">
                <a:solidFill>
                  <a:srgbClr val="FFFF00"/>
                </a:solidFill>
              </a:rPr>
              <a:t>день в православии </a:t>
            </a:r>
          </a:p>
          <a:p>
            <a:r>
              <a:rPr lang="ru-RU" b="1">
                <a:solidFill>
                  <a:srgbClr val="FFFF00"/>
                </a:solidFill>
              </a:rPr>
              <a:t>считается днем памяти </a:t>
            </a:r>
          </a:p>
          <a:p>
            <a:r>
              <a:rPr lang="ru-RU" b="1">
                <a:solidFill>
                  <a:srgbClr val="FFFF00"/>
                </a:solidFill>
              </a:rPr>
              <a:t>Святых Петра и Февронии.</a:t>
            </a:r>
            <a:r>
              <a:rPr lang="ru-RU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981075"/>
          </a:xfrm>
        </p:spPr>
        <p:txBody>
          <a:bodyPr/>
          <a:lstStyle/>
          <a:p>
            <a:r>
              <a:rPr lang="ru-RU" sz="2400" b="1" i="1" smtClean="0">
                <a:solidFill>
                  <a:srgbClr val="0066FF"/>
                </a:solidFill>
              </a:rPr>
              <a:t>«Мы долго колебались, какое слово в названии праздника поставить на первое место: «любовь» или «семья».</a:t>
            </a:r>
          </a:p>
        </p:txBody>
      </p:sp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4270375" y="835025"/>
            <a:ext cx="4910138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«Конечно, по истории изначальна </a:t>
            </a:r>
          </a:p>
          <a:p>
            <a:r>
              <a:rPr lang="ru-RU" b="1">
                <a:solidFill>
                  <a:srgbClr val="FFFF00"/>
                </a:solidFill>
              </a:rPr>
              <a:t>любовь. И понятно, что в основе семьи </a:t>
            </a:r>
          </a:p>
          <a:p>
            <a:r>
              <a:rPr lang="ru-RU" b="1">
                <a:solidFill>
                  <a:srgbClr val="FFFF00"/>
                </a:solidFill>
              </a:rPr>
              <a:t>прежде всего должна быть любовь, но, </a:t>
            </a:r>
          </a:p>
          <a:p>
            <a:r>
              <a:rPr lang="ru-RU" b="1">
                <a:solidFill>
                  <a:srgbClr val="FFFF00"/>
                </a:solidFill>
              </a:rPr>
              <a:t>помимо любви, семья – это великая </a:t>
            </a:r>
          </a:p>
          <a:p>
            <a:r>
              <a:rPr lang="ru-RU" b="1">
                <a:solidFill>
                  <a:srgbClr val="FFFF00"/>
                </a:solidFill>
              </a:rPr>
              <a:t>ответственность и работа. И мы решили </a:t>
            </a:r>
          </a:p>
          <a:p>
            <a:r>
              <a:rPr lang="ru-RU" b="1">
                <a:solidFill>
                  <a:srgbClr val="FFFF00"/>
                </a:solidFill>
              </a:rPr>
              <a:t>посвятить этот праздник </a:t>
            </a:r>
          </a:p>
          <a:p>
            <a:r>
              <a:rPr lang="ru-RU" b="1">
                <a:solidFill>
                  <a:srgbClr val="FFFF00"/>
                </a:solidFill>
              </a:rPr>
              <a:t>именно семье, </a:t>
            </a:r>
          </a:p>
          <a:p>
            <a:r>
              <a:rPr lang="ru-RU" b="1">
                <a:solidFill>
                  <a:srgbClr val="FFFF00"/>
                </a:solidFill>
              </a:rPr>
              <a:t>укреплению института </a:t>
            </a:r>
          </a:p>
          <a:p>
            <a:r>
              <a:rPr lang="ru-RU" b="1">
                <a:solidFill>
                  <a:srgbClr val="FFFF00"/>
                </a:solidFill>
              </a:rPr>
              <a:t>семьи.»</a:t>
            </a:r>
          </a:p>
        </p:txBody>
      </p:sp>
      <p:pic>
        <p:nvPicPr>
          <p:cNvPr id="34819" name="Picture 5" descr="люб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981075"/>
            <a:ext cx="3997325" cy="379888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/>
          </p:cNvSpPr>
          <p:nvPr>
            <p:ph type="title"/>
          </p:nvPr>
        </p:nvSpPr>
        <p:spPr>
          <a:xfrm>
            <a:off x="323850" y="-315913"/>
            <a:ext cx="8229600" cy="1143001"/>
          </a:xfrm>
        </p:spPr>
        <p:txBody>
          <a:bodyPr/>
          <a:lstStyle/>
          <a:p>
            <a:r>
              <a:rPr lang="ru-RU" sz="4000" b="1" i="1" smtClean="0">
                <a:solidFill>
                  <a:srgbClr val="0066FF"/>
                </a:solidFill>
              </a:rPr>
              <a:t>Девиз праздника:</a:t>
            </a:r>
            <a:r>
              <a:rPr lang="ru-RU" smtClean="0"/>
              <a:t> </a:t>
            </a:r>
          </a:p>
        </p:txBody>
      </p:sp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4572000" y="474663"/>
            <a:ext cx="4640263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FFFF00"/>
                </a:solidFill>
              </a:rPr>
              <a:t>«Семья – единство помыслов и дел». </a:t>
            </a:r>
          </a:p>
          <a:p>
            <a:r>
              <a:rPr lang="ru-RU" b="1">
                <a:solidFill>
                  <a:srgbClr val="FFFF00"/>
                </a:solidFill>
              </a:rPr>
              <a:t>Семья - это первооснова жизни. </a:t>
            </a:r>
          </a:p>
          <a:p>
            <a:r>
              <a:rPr lang="ru-RU" b="1">
                <a:solidFill>
                  <a:srgbClr val="FFFF00"/>
                </a:solidFill>
              </a:rPr>
              <a:t>И мы должны стремиться любить </a:t>
            </a:r>
          </a:p>
          <a:p>
            <a:r>
              <a:rPr lang="ru-RU" b="1">
                <a:solidFill>
                  <a:srgbClr val="FFFF00"/>
                </a:solidFill>
              </a:rPr>
              <a:t>то главное, что мы имеем: </a:t>
            </a:r>
          </a:p>
          <a:p>
            <a:r>
              <a:rPr lang="ru-RU" b="1">
                <a:solidFill>
                  <a:srgbClr val="FFFF00"/>
                </a:solidFill>
              </a:rPr>
              <a:t>мужа, жену, детей, родителей – </a:t>
            </a:r>
          </a:p>
          <a:p>
            <a:r>
              <a:rPr lang="ru-RU" b="1">
                <a:solidFill>
                  <a:srgbClr val="FFFF00"/>
                </a:solidFill>
              </a:rPr>
              <a:t>самых близких своих людей.»</a:t>
            </a:r>
          </a:p>
        </p:txBody>
      </p:sp>
      <p:pic>
        <p:nvPicPr>
          <p:cNvPr id="35843" name="Picture 5" descr="081814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622300"/>
            <a:ext cx="3600450" cy="348932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 Box 4"/>
          <p:cNvSpPr txBox="1">
            <a:spLocks noChangeArrowheads="1"/>
          </p:cNvSpPr>
          <p:nvPr/>
        </p:nvSpPr>
        <p:spPr bwMode="auto">
          <a:xfrm>
            <a:off x="4067175" y="0"/>
            <a:ext cx="5208588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«Праздник идет из православной </a:t>
            </a:r>
          </a:p>
          <a:p>
            <a:r>
              <a:rPr lang="ru-RU" b="1">
                <a:solidFill>
                  <a:srgbClr val="FFFF00"/>
                </a:solidFill>
              </a:rPr>
              <a:t>традиции и имеет духовное начало, </a:t>
            </a:r>
          </a:p>
          <a:p>
            <a:r>
              <a:rPr lang="ru-RU" b="1">
                <a:solidFill>
                  <a:srgbClr val="FFFF00"/>
                </a:solidFill>
              </a:rPr>
              <a:t>но сегодня носит общественный характер</a:t>
            </a:r>
          </a:p>
          <a:p>
            <a:r>
              <a:rPr lang="ru-RU" b="1">
                <a:solidFill>
                  <a:srgbClr val="FFFF00"/>
                </a:solidFill>
              </a:rPr>
              <a:t> и призван объединять людей разных</a:t>
            </a:r>
          </a:p>
          <a:p>
            <a:r>
              <a:rPr lang="ru-RU" b="1">
                <a:solidFill>
                  <a:srgbClr val="FFFF00"/>
                </a:solidFill>
              </a:rPr>
              <a:t> вероисповеданий вокруг самого дорогого, </a:t>
            </a:r>
          </a:p>
          <a:p>
            <a:r>
              <a:rPr lang="ru-RU" b="1">
                <a:solidFill>
                  <a:srgbClr val="FFFF00"/>
                </a:solidFill>
              </a:rPr>
              <a:t>что есть у каждого человека, – его семьи.»</a:t>
            </a:r>
          </a:p>
        </p:txBody>
      </p:sp>
      <p:pic>
        <p:nvPicPr>
          <p:cNvPr id="36866" name="Picture 7" descr="den_semi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44675"/>
            <a:ext cx="5472112" cy="32385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ext Box 4"/>
          <p:cNvSpPr txBox="1">
            <a:spLocks noChangeArrowheads="1"/>
          </p:cNvSpPr>
          <p:nvPr/>
        </p:nvSpPr>
        <p:spPr bwMode="auto">
          <a:xfrm>
            <a:off x="4483100" y="187325"/>
            <a:ext cx="4768850" cy="256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«Любовь любимых охрани…» </a:t>
            </a:r>
          </a:p>
          <a:p>
            <a:r>
              <a:rPr lang="ru-RU" b="1">
                <a:solidFill>
                  <a:srgbClr val="FFFF00"/>
                </a:solidFill>
              </a:rPr>
              <a:t>Эти прекрасные слова принадлежат </a:t>
            </a:r>
          </a:p>
          <a:p>
            <a:r>
              <a:rPr lang="ru-RU" b="1">
                <a:solidFill>
                  <a:srgbClr val="FFFF00"/>
                </a:solidFill>
              </a:rPr>
              <a:t>Илье Резнику, сочинившему </a:t>
            </a:r>
          </a:p>
          <a:p>
            <a:r>
              <a:rPr lang="ru-RU" b="1">
                <a:solidFill>
                  <a:srgbClr val="FFFF00"/>
                </a:solidFill>
              </a:rPr>
              <a:t>специально к празднику «Гимн семьи». </a:t>
            </a:r>
          </a:p>
          <a:p>
            <a:r>
              <a:rPr lang="ru-RU" b="1">
                <a:solidFill>
                  <a:srgbClr val="FFFF00"/>
                </a:solidFill>
              </a:rPr>
              <a:t>Там есть и такие строчки:</a:t>
            </a:r>
            <a:endParaRPr lang="ru-RU" b="1" i="1">
              <a:solidFill>
                <a:srgbClr val="FFFF00"/>
              </a:solidFill>
            </a:endParaRPr>
          </a:p>
          <a:p>
            <a:r>
              <a:rPr lang="ru-RU" b="1" i="1">
                <a:solidFill>
                  <a:srgbClr val="FFFF00"/>
                </a:solidFill>
              </a:rPr>
              <a:t>Семья – любви великой царство,</a:t>
            </a:r>
          </a:p>
          <a:p>
            <a:r>
              <a:rPr lang="ru-RU" b="1" i="1">
                <a:solidFill>
                  <a:srgbClr val="FFFF00"/>
                </a:solidFill>
              </a:rPr>
              <a:t>В ней вера, праведность и сила.</a:t>
            </a:r>
          </a:p>
          <a:p>
            <a:r>
              <a:rPr lang="ru-RU" b="1" i="1">
                <a:solidFill>
                  <a:srgbClr val="FFFF00"/>
                </a:solidFill>
              </a:rPr>
              <a:t>Семья – опора государства,</a:t>
            </a:r>
          </a:p>
          <a:p>
            <a:r>
              <a:rPr lang="ru-RU" b="1" i="1">
                <a:solidFill>
                  <a:srgbClr val="FFFF00"/>
                </a:solidFill>
              </a:rPr>
              <a:t>Страны моей, моей России.</a:t>
            </a:r>
          </a:p>
        </p:txBody>
      </p:sp>
      <p:pic>
        <p:nvPicPr>
          <p:cNvPr id="37890" name="Picture 7" descr="Luay9WQE6hJ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188913"/>
            <a:ext cx="4321175" cy="327342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9942" name="In-Yan_-_Gimn_Semje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208" fill="hold"/>
                                        <p:tgtEl>
                                          <p:spTgt spid="399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942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ext Box 4"/>
          <p:cNvSpPr txBox="1">
            <a:spLocks noChangeArrowheads="1"/>
          </p:cNvSpPr>
          <p:nvPr/>
        </p:nvSpPr>
        <p:spPr bwMode="auto">
          <a:xfrm>
            <a:off x="4787900" y="187325"/>
            <a:ext cx="43815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«Хорошую песню написал </a:t>
            </a:r>
          </a:p>
          <a:p>
            <a:r>
              <a:rPr lang="ru-RU" b="1">
                <a:solidFill>
                  <a:srgbClr val="FFFF00"/>
                </a:solidFill>
              </a:rPr>
              <a:t>Марк Тишман – всего за одну ночь. </a:t>
            </a:r>
          </a:p>
          <a:p>
            <a:r>
              <a:rPr lang="ru-RU" b="1">
                <a:solidFill>
                  <a:srgbClr val="FFFF00"/>
                </a:solidFill>
              </a:rPr>
              <a:t>О любви-то написано очень много, </a:t>
            </a:r>
          </a:p>
          <a:p>
            <a:r>
              <a:rPr lang="ru-RU" b="1">
                <a:solidFill>
                  <a:srgbClr val="FFFF00"/>
                </a:solidFill>
              </a:rPr>
              <a:t>а вот о семье, о том, как ее беречь…</a:t>
            </a:r>
            <a:endParaRPr lang="ru-RU" b="1" i="1">
              <a:solidFill>
                <a:srgbClr val="FFFF00"/>
              </a:solidFill>
            </a:endParaRPr>
          </a:p>
          <a:p>
            <a:r>
              <a:rPr lang="ru-RU" b="1" i="1">
                <a:solidFill>
                  <a:srgbClr val="FFFF00"/>
                </a:solidFill>
              </a:rPr>
              <a:t>Это новое. </a:t>
            </a:r>
          </a:p>
          <a:p>
            <a:r>
              <a:rPr lang="ru-RU" b="1" i="1">
                <a:solidFill>
                  <a:srgbClr val="FFFF00"/>
                </a:solidFill>
              </a:rPr>
              <a:t>И это меня восхищает!»</a:t>
            </a:r>
          </a:p>
          <a:p>
            <a:r>
              <a:rPr lang="ru-RU" b="1" i="1">
                <a:solidFill>
                  <a:srgbClr val="FFFF00"/>
                </a:solidFill>
              </a:rPr>
              <a:t>                  </a:t>
            </a:r>
            <a:r>
              <a:rPr lang="ru-RU" sz="2000" b="1" i="1">
                <a:solidFill>
                  <a:srgbClr val="FFFF00"/>
                </a:solidFill>
              </a:rPr>
              <a:t>Светлана Медведева</a:t>
            </a:r>
          </a:p>
        </p:txBody>
      </p:sp>
      <p:pic>
        <p:nvPicPr>
          <p:cNvPr id="38914" name="Picture 5" descr="www_g33help_1_121187509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88913"/>
            <a:ext cx="4464050" cy="3017837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35844" name="Mark_Tishman_-_Ya_Stanu_Tvoim_Angelo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116" fill="hold"/>
                                        <p:tgtEl>
                                          <p:spTgt spid="358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844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>
          <a:xfrm>
            <a:off x="468313" y="-242888"/>
            <a:ext cx="8229600" cy="1143001"/>
          </a:xfrm>
        </p:spPr>
        <p:txBody>
          <a:bodyPr/>
          <a:lstStyle/>
          <a:p>
            <a:r>
              <a:rPr lang="ru-RU" sz="4000" b="1" i="1" smtClean="0">
                <a:solidFill>
                  <a:srgbClr val="0066FF"/>
                </a:solidFill>
              </a:rPr>
              <a:t>Символ праздника</a:t>
            </a:r>
          </a:p>
        </p:txBody>
      </p:sp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4605338" y="619125"/>
            <a:ext cx="4481512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Символ праздника – ромашка – </a:t>
            </a:r>
          </a:p>
          <a:p>
            <a:r>
              <a:rPr lang="ru-RU" b="1">
                <a:solidFill>
                  <a:srgbClr val="FFFF00"/>
                </a:solidFill>
              </a:rPr>
              <a:t>появился не случайно. </a:t>
            </a:r>
          </a:p>
          <a:p>
            <a:r>
              <a:rPr lang="ru-RU" b="1">
                <a:solidFill>
                  <a:srgbClr val="FFFF00"/>
                </a:solidFill>
              </a:rPr>
              <a:t>Самый чистый и нежный летний </a:t>
            </a:r>
          </a:p>
          <a:p>
            <a:r>
              <a:rPr lang="ru-RU" b="1">
                <a:solidFill>
                  <a:srgbClr val="FFFF00"/>
                </a:solidFill>
              </a:rPr>
              <a:t>цветок. </a:t>
            </a:r>
          </a:p>
          <a:p>
            <a:r>
              <a:rPr lang="ru-RU" b="1">
                <a:solidFill>
                  <a:srgbClr val="FFFF00"/>
                </a:solidFill>
              </a:rPr>
              <a:t>И нет ничего красивее и изысканнее, </a:t>
            </a:r>
          </a:p>
          <a:p>
            <a:r>
              <a:rPr lang="ru-RU" b="1">
                <a:solidFill>
                  <a:srgbClr val="FFFF00"/>
                </a:solidFill>
              </a:rPr>
              <a:t>чем свадебный букет </a:t>
            </a:r>
          </a:p>
          <a:p>
            <a:r>
              <a:rPr lang="ru-RU" b="1">
                <a:solidFill>
                  <a:srgbClr val="FFFF00"/>
                </a:solidFill>
              </a:rPr>
              <a:t>из ромашек! </a:t>
            </a:r>
          </a:p>
        </p:txBody>
      </p:sp>
      <p:pic>
        <p:nvPicPr>
          <p:cNvPr id="39939" name="Picture 6" descr="26417_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84213" y="692150"/>
            <a:ext cx="3816350" cy="2551113"/>
          </a:xfrm>
          <a:ln w="76200" cmpd="tri">
            <a:solidFill>
              <a:srgbClr val="99CC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 Box 4"/>
          <p:cNvSpPr txBox="1">
            <a:spLocks noChangeArrowheads="1"/>
          </p:cNvSpPr>
          <p:nvPr/>
        </p:nvSpPr>
        <p:spPr bwMode="auto">
          <a:xfrm>
            <a:off x="4140200" y="0"/>
            <a:ext cx="5486400" cy="3113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 2008 года патриарх Алексий Второй </a:t>
            </a:r>
          </a:p>
          <a:p>
            <a:r>
              <a:rPr lang="ru-RU" b="1">
                <a:solidFill>
                  <a:srgbClr val="FFFF00"/>
                </a:solidFill>
              </a:rPr>
              <a:t>благословил на Божественной литургии </a:t>
            </a:r>
          </a:p>
          <a:p>
            <a:r>
              <a:rPr lang="ru-RU" b="1">
                <a:solidFill>
                  <a:srgbClr val="FFFF00"/>
                </a:solidFill>
              </a:rPr>
              <a:t>8 июля во всех храмах читать особые </a:t>
            </a:r>
          </a:p>
          <a:p>
            <a:r>
              <a:rPr lang="ru-RU" b="1">
                <a:solidFill>
                  <a:srgbClr val="FFFF00"/>
                </a:solidFill>
              </a:rPr>
              <a:t>прошения о благополучии и укреплении </a:t>
            </a:r>
          </a:p>
          <a:p>
            <a:r>
              <a:rPr lang="ru-RU" b="1">
                <a:solidFill>
                  <a:srgbClr val="FFFF00"/>
                </a:solidFill>
              </a:rPr>
              <a:t>любви в семьях верующих, об отказе </a:t>
            </a:r>
          </a:p>
          <a:p>
            <a:r>
              <a:rPr lang="ru-RU" b="1">
                <a:solidFill>
                  <a:srgbClr val="FFFF00"/>
                </a:solidFill>
              </a:rPr>
              <a:t>супругов "от всякаго малодушия, </a:t>
            </a:r>
          </a:p>
          <a:p>
            <a:r>
              <a:rPr lang="ru-RU" b="1">
                <a:solidFill>
                  <a:srgbClr val="FFFF00"/>
                </a:solidFill>
              </a:rPr>
              <a:t>самолюбия и гордости", о том, чтобы </a:t>
            </a:r>
          </a:p>
          <a:p>
            <a:r>
              <a:rPr lang="ru-RU" b="1">
                <a:solidFill>
                  <a:srgbClr val="FFFF00"/>
                </a:solidFill>
              </a:rPr>
              <a:t>народ российский был многочисленным</a:t>
            </a:r>
          </a:p>
          <a:p>
            <a:r>
              <a:rPr lang="ru-RU" b="1">
                <a:solidFill>
                  <a:srgbClr val="FFFF00"/>
                </a:solidFill>
              </a:rPr>
              <a:t> и благословение Господне </a:t>
            </a:r>
          </a:p>
          <a:p>
            <a:r>
              <a:rPr lang="ru-RU" b="1">
                <a:solidFill>
                  <a:srgbClr val="FFFF00"/>
                </a:solidFill>
              </a:rPr>
              <a:t>наследовалось бы в нем </a:t>
            </a:r>
          </a:p>
          <a:p>
            <a:r>
              <a:rPr lang="ru-RU" b="1">
                <a:solidFill>
                  <a:srgbClr val="FFFF00"/>
                </a:solidFill>
              </a:rPr>
              <a:t>из рода в род. </a:t>
            </a:r>
          </a:p>
        </p:txBody>
      </p:sp>
      <p:pic>
        <p:nvPicPr>
          <p:cNvPr id="40962" name="Picture 5" descr="959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863" y="188913"/>
            <a:ext cx="3987800" cy="424815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 Box 4"/>
          <p:cNvSpPr txBox="1">
            <a:spLocks noChangeArrowheads="1"/>
          </p:cNvSpPr>
          <p:nvPr/>
        </p:nvSpPr>
        <p:spPr bwMode="auto">
          <a:xfrm>
            <a:off x="4211638" y="-1588"/>
            <a:ext cx="4940300" cy="283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Общественный комитет по наградам </a:t>
            </a:r>
          </a:p>
          <a:p>
            <a:r>
              <a:rPr lang="ru-RU" b="1">
                <a:solidFill>
                  <a:srgbClr val="FFFF00"/>
                </a:solidFill>
              </a:rPr>
              <a:t>при «Международном центре «Семья» </a:t>
            </a:r>
          </a:p>
          <a:p>
            <a:r>
              <a:rPr lang="ru-RU" b="1">
                <a:solidFill>
                  <a:srgbClr val="FFFF00"/>
                </a:solidFill>
              </a:rPr>
              <a:t>и «Народном клубе «Семья», </a:t>
            </a:r>
          </a:p>
          <a:p>
            <a:r>
              <a:rPr lang="ru-RU" b="1">
                <a:solidFill>
                  <a:srgbClr val="FFFF00"/>
                </a:solidFill>
              </a:rPr>
              <a:t>руководствуясь указом Президента РФ</a:t>
            </a:r>
          </a:p>
          <a:p>
            <a:r>
              <a:rPr lang="ru-RU" b="1">
                <a:solidFill>
                  <a:srgbClr val="FFFF00"/>
                </a:solidFill>
              </a:rPr>
              <a:t> «О проведении в 2008 году Года Семьи </a:t>
            </a:r>
          </a:p>
          <a:p>
            <a:r>
              <a:rPr lang="ru-RU" b="1">
                <a:solidFill>
                  <a:srgbClr val="FFFF00"/>
                </a:solidFill>
              </a:rPr>
              <a:t>в России», выпустил </a:t>
            </a:r>
          </a:p>
          <a:p>
            <a:r>
              <a:rPr lang="ru-RU" b="1">
                <a:solidFill>
                  <a:srgbClr val="FFFF00"/>
                </a:solidFill>
              </a:rPr>
              <a:t>«Памятную медаль святых благоверных </a:t>
            </a:r>
          </a:p>
          <a:p>
            <a:r>
              <a:rPr lang="ru-RU" b="1">
                <a:solidFill>
                  <a:srgbClr val="FFFF00"/>
                </a:solidFill>
              </a:rPr>
              <a:t>князей Петра и Февронии, Муромских </a:t>
            </a:r>
          </a:p>
          <a:p>
            <a:r>
              <a:rPr lang="ru-RU" b="1">
                <a:solidFill>
                  <a:srgbClr val="FFFF00"/>
                </a:solidFill>
              </a:rPr>
              <a:t>чудотворцев» с девизом </a:t>
            </a:r>
          </a:p>
          <a:p>
            <a:r>
              <a:rPr lang="ru-RU" b="1" i="1">
                <a:solidFill>
                  <a:srgbClr val="FFFF00"/>
                </a:solidFill>
              </a:rPr>
              <a:t>"Верность Милосердие Подвиг".</a:t>
            </a:r>
          </a:p>
        </p:txBody>
      </p:sp>
      <p:pic>
        <p:nvPicPr>
          <p:cNvPr id="41986" name="Picture 5" descr="00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60350"/>
            <a:ext cx="4032250" cy="27416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ext Box 4"/>
          <p:cNvSpPr txBox="1">
            <a:spLocks noChangeArrowheads="1"/>
          </p:cNvSpPr>
          <p:nvPr/>
        </p:nvSpPr>
        <p:spPr bwMode="auto">
          <a:xfrm>
            <a:off x="5076825" y="187325"/>
            <a:ext cx="39846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Утром в Муроме тысячи солнц </a:t>
            </a:r>
          </a:p>
          <a:p>
            <a:r>
              <a:rPr lang="ru-RU" b="1">
                <a:solidFill>
                  <a:srgbClr val="FFFF00"/>
                </a:solidFill>
              </a:rPr>
              <a:t>рассыпались, засверкали на </a:t>
            </a:r>
          </a:p>
          <a:p>
            <a:r>
              <a:rPr lang="ru-RU" b="1">
                <a:solidFill>
                  <a:srgbClr val="FFFF00"/>
                </a:solidFill>
              </a:rPr>
              <a:t>золотых крестах - так, наверное, </a:t>
            </a:r>
          </a:p>
          <a:p>
            <a:r>
              <a:rPr lang="ru-RU" b="1">
                <a:solidFill>
                  <a:srgbClr val="FFFF00"/>
                </a:solidFill>
              </a:rPr>
              <a:t>сверкали и восемь веков назад, </a:t>
            </a:r>
          </a:p>
          <a:p>
            <a:r>
              <a:rPr lang="ru-RU" b="1">
                <a:solidFill>
                  <a:srgbClr val="FFFF00"/>
                </a:solidFill>
              </a:rPr>
              <a:t>когда в стенах древнего </a:t>
            </a:r>
          </a:p>
          <a:p>
            <a:r>
              <a:rPr lang="ru-RU" b="1">
                <a:solidFill>
                  <a:srgbClr val="FFFF00"/>
                </a:solidFill>
              </a:rPr>
              <a:t>Муромского кремля венчались </a:t>
            </a:r>
          </a:p>
          <a:p>
            <a:r>
              <a:rPr lang="ru-RU" b="1">
                <a:solidFill>
                  <a:srgbClr val="FFFF00"/>
                </a:solidFill>
              </a:rPr>
              <a:t>Петр и Феврония. </a:t>
            </a:r>
          </a:p>
        </p:txBody>
      </p:sp>
      <p:pic>
        <p:nvPicPr>
          <p:cNvPr id="43010" name="Picture 6" descr="CIMG52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36525"/>
            <a:ext cx="4608513" cy="345598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 Box 4"/>
          <p:cNvSpPr txBox="1">
            <a:spLocks noChangeArrowheads="1"/>
          </p:cNvSpPr>
          <p:nvPr/>
        </p:nvSpPr>
        <p:spPr bwMode="auto">
          <a:xfrm>
            <a:off x="5232400" y="188913"/>
            <a:ext cx="40195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Как на свадьбу, с цветами и </a:t>
            </a:r>
          </a:p>
          <a:p>
            <a:r>
              <a:rPr lang="ru-RU" b="1">
                <a:solidFill>
                  <a:srgbClr val="FFFF00"/>
                </a:solidFill>
              </a:rPr>
              <a:t>подарками, шли в Свято-</a:t>
            </a:r>
          </a:p>
          <a:p>
            <a:r>
              <a:rPr lang="ru-RU" b="1">
                <a:solidFill>
                  <a:srgbClr val="FFFF00"/>
                </a:solidFill>
              </a:rPr>
              <a:t>Троицкий монастырь верующие. </a:t>
            </a:r>
          </a:p>
          <a:p>
            <a:r>
              <a:rPr lang="ru-RU" b="1">
                <a:solidFill>
                  <a:srgbClr val="FFFF00"/>
                </a:solidFill>
              </a:rPr>
              <a:t>Приехали семьями со всей </a:t>
            </a:r>
          </a:p>
          <a:p>
            <a:r>
              <a:rPr lang="ru-RU" b="1">
                <a:solidFill>
                  <a:srgbClr val="FFFF00"/>
                </a:solidFill>
              </a:rPr>
              <a:t>России, из-за границы - </a:t>
            </a:r>
          </a:p>
          <a:p>
            <a:r>
              <a:rPr lang="ru-RU" b="1">
                <a:solidFill>
                  <a:srgbClr val="FFFF00"/>
                </a:solidFill>
              </a:rPr>
              <a:t>слышна английская, </a:t>
            </a:r>
          </a:p>
          <a:p>
            <a:r>
              <a:rPr lang="ru-RU" b="1">
                <a:solidFill>
                  <a:srgbClr val="FFFF00"/>
                </a:solidFill>
              </a:rPr>
              <a:t>немецкая и даже арабская </a:t>
            </a:r>
          </a:p>
          <a:p>
            <a:r>
              <a:rPr lang="ru-RU" b="1">
                <a:solidFill>
                  <a:srgbClr val="FFFF00"/>
                </a:solidFill>
              </a:rPr>
              <a:t>речь.</a:t>
            </a:r>
          </a:p>
          <a:p>
            <a:endParaRPr lang="ru-RU"/>
          </a:p>
        </p:txBody>
      </p:sp>
      <p:pic>
        <p:nvPicPr>
          <p:cNvPr id="44034" name="Picture 5" descr="178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363" y="88900"/>
            <a:ext cx="5113337" cy="34115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5"/>
          <p:cNvSpPr txBox="1">
            <a:spLocks noChangeArrowheads="1"/>
          </p:cNvSpPr>
          <p:nvPr/>
        </p:nvSpPr>
        <p:spPr bwMode="auto">
          <a:xfrm>
            <a:off x="4814888" y="188913"/>
            <a:ext cx="4365625" cy="311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А эти святые покровительствуют </a:t>
            </a:r>
          </a:p>
          <a:p>
            <a:r>
              <a:rPr lang="ru-RU" b="1">
                <a:solidFill>
                  <a:srgbClr val="FFFF00"/>
                </a:solidFill>
              </a:rPr>
              <a:t>именно любящим людям и </a:t>
            </a:r>
          </a:p>
          <a:p>
            <a:r>
              <a:rPr lang="ru-RU" b="1">
                <a:solidFill>
                  <a:srgbClr val="FFFF00"/>
                </a:solidFill>
              </a:rPr>
              <a:t>крепким семьям.  </a:t>
            </a:r>
          </a:p>
          <a:p>
            <a:r>
              <a:rPr lang="ru-RU" b="1">
                <a:solidFill>
                  <a:srgbClr val="FFFF00"/>
                </a:solidFill>
              </a:rPr>
              <a:t>И очень радостно, что </a:t>
            </a:r>
          </a:p>
          <a:p>
            <a:r>
              <a:rPr lang="ru-RU" b="1">
                <a:solidFill>
                  <a:srgbClr val="FFFF00"/>
                </a:solidFill>
              </a:rPr>
              <a:t>в 2008 году этот день </a:t>
            </a:r>
          </a:p>
          <a:p>
            <a:r>
              <a:rPr lang="ru-RU" b="1">
                <a:solidFill>
                  <a:srgbClr val="FFFF00"/>
                </a:solidFill>
              </a:rPr>
              <a:t>стал государственным праздником, </a:t>
            </a:r>
          </a:p>
          <a:p>
            <a:r>
              <a:rPr lang="ru-RU" b="1">
                <a:solidFill>
                  <a:srgbClr val="FFFF00"/>
                </a:solidFill>
              </a:rPr>
              <a:t>и назвали его очень красиво – </a:t>
            </a:r>
          </a:p>
          <a:p>
            <a:r>
              <a:rPr lang="ru-RU" b="1">
                <a:solidFill>
                  <a:srgbClr val="FFFF00"/>
                </a:solidFill>
              </a:rPr>
              <a:t>«День семьи, любви </a:t>
            </a:r>
          </a:p>
          <a:p>
            <a:r>
              <a:rPr lang="ru-RU" b="1">
                <a:solidFill>
                  <a:srgbClr val="FFFF00"/>
                </a:solidFill>
              </a:rPr>
              <a:t>и верности».</a:t>
            </a:r>
            <a:br>
              <a:rPr lang="ru-RU" b="1">
                <a:solidFill>
                  <a:srgbClr val="FFFF00"/>
                </a:solidFill>
              </a:rPr>
            </a:br>
            <a:r>
              <a:rPr lang="ru-RU"/>
              <a:t/>
            </a:r>
            <a:br>
              <a:rPr lang="ru-RU"/>
            </a:br>
            <a:endParaRPr lang="ru-RU"/>
          </a:p>
        </p:txBody>
      </p:sp>
      <p:pic>
        <p:nvPicPr>
          <p:cNvPr id="16386" name="Picture 6" descr="banner_240x400_2_pi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0638" y="146050"/>
            <a:ext cx="3484562" cy="45069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mu_1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388" y="188913"/>
            <a:ext cx="4897437" cy="3671887"/>
          </a:xfrm>
          <a:ln w="76200" cmpd="tri">
            <a:solidFill>
              <a:srgbClr val="99CC00"/>
            </a:solidFill>
          </a:ln>
        </p:spPr>
      </p:pic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5219700" y="188913"/>
            <a:ext cx="40322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 середине дня в Муроме </a:t>
            </a:r>
          </a:p>
          <a:p>
            <a:r>
              <a:rPr lang="ru-RU" b="1">
                <a:solidFill>
                  <a:srgbClr val="FFFF00"/>
                </a:solidFill>
              </a:rPr>
              <a:t>даже немногие работавшие </a:t>
            </a:r>
          </a:p>
          <a:p>
            <a:r>
              <a:rPr lang="ru-RU" b="1">
                <a:solidFill>
                  <a:srgbClr val="FFFF00"/>
                </a:solidFill>
              </a:rPr>
              <a:t>предприятия и учреждения </a:t>
            </a:r>
          </a:p>
          <a:p>
            <a:r>
              <a:rPr lang="ru-RU" b="1">
                <a:solidFill>
                  <a:srgbClr val="FFFF00"/>
                </a:solidFill>
              </a:rPr>
              <a:t>объявили выходной - </a:t>
            </a:r>
          </a:p>
          <a:p>
            <a:r>
              <a:rPr lang="ru-RU" b="1">
                <a:solidFill>
                  <a:srgbClr val="FFFF00"/>
                </a:solidFill>
              </a:rPr>
              <a:t>так велико было желание горожан присоединиться к празднику. </a:t>
            </a:r>
          </a:p>
          <a:p>
            <a:r>
              <a:rPr lang="ru-RU" b="1">
                <a:solidFill>
                  <a:srgbClr val="FFFF00"/>
                </a:solidFill>
              </a:rPr>
              <a:t>Святых Петра и Февронию </a:t>
            </a:r>
          </a:p>
          <a:p>
            <a:r>
              <a:rPr lang="ru-RU" b="1">
                <a:solidFill>
                  <a:srgbClr val="FFFF00"/>
                </a:solidFill>
              </a:rPr>
              <a:t>здесь чтут с незапамятных </a:t>
            </a:r>
          </a:p>
          <a:p>
            <a:r>
              <a:rPr lang="ru-RU" b="1">
                <a:solidFill>
                  <a:srgbClr val="FFFF00"/>
                </a:solidFill>
              </a:rPr>
              <a:t>времен.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 Box 4"/>
          <p:cNvSpPr txBox="1">
            <a:spLocks noChangeArrowheads="1"/>
          </p:cNvSpPr>
          <p:nvPr/>
        </p:nvSpPr>
        <p:spPr bwMode="auto">
          <a:xfrm>
            <a:off x="4716463" y="260350"/>
            <a:ext cx="4392612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Скульптурные композиции </a:t>
            </a:r>
          </a:p>
          <a:p>
            <a:r>
              <a:rPr lang="ru-RU" b="1">
                <a:solidFill>
                  <a:srgbClr val="FFFF00"/>
                </a:solidFill>
              </a:rPr>
              <a:t>"Святые благоверные Петр</a:t>
            </a:r>
          </a:p>
          <a:p>
            <a:r>
              <a:rPr lang="ru-RU" b="1">
                <a:solidFill>
                  <a:srgbClr val="FFFF00"/>
                </a:solidFill>
              </a:rPr>
              <a:t> и Феврония Муромские" </a:t>
            </a:r>
          </a:p>
          <a:p>
            <a:r>
              <a:rPr lang="ru-RU" b="1">
                <a:solidFill>
                  <a:srgbClr val="FFFF00"/>
                </a:solidFill>
              </a:rPr>
              <a:t>установят в десяти городах России, </a:t>
            </a:r>
          </a:p>
          <a:p>
            <a:r>
              <a:rPr lang="ru-RU" b="1">
                <a:solidFill>
                  <a:srgbClr val="FFFF00"/>
                </a:solidFill>
              </a:rPr>
              <a:t>от Владивостока до Ярославля.</a:t>
            </a:r>
          </a:p>
        </p:txBody>
      </p:sp>
      <p:pic>
        <p:nvPicPr>
          <p:cNvPr id="46082" name="Picture 5" descr="DSC_9356ap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123825"/>
            <a:ext cx="2732088" cy="2944813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pic>
        <p:nvPicPr>
          <p:cNvPr id="46083" name="Picture 6" descr="4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2781300"/>
            <a:ext cx="3671888" cy="27384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 Box 4"/>
          <p:cNvSpPr txBox="1">
            <a:spLocks noChangeArrowheads="1"/>
          </p:cNvSpPr>
          <p:nvPr/>
        </p:nvSpPr>
        <p:spPr bwMode="auto">
          <a:xfrm>
            <a:off x="4643438" y="188913"/>
            <a:ext cx="433387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Святых супружеских пар немного. </a:t>
            </a:r>
          </a:p>
          <a:p>
            <a:r>
              <a:rPr lang="ru-RU" b="1">
                <a:solidFill>
                  <a:srgbClr val="FFFF00"/>
                </a:solidFill>
              </a:rPr>
              <a:t>Петр и Феврония – одна из первых, </a:t>
            </a:r>
          </a:p>
          <a:p>
            <a:r>
              <a:rPr lang="ru-RU" b="1">
                <a:solidFill>
                  <a:srgbClr val="FFFF00"/>
                </a:solidFill>
              </a:rPr>
              <a:t>причисленных к лику святых. </a:t>
            </a:r>
          </a:p>
        </p:txBody>
      </p:sp>
      <p:pic>
        <p:nvPicPr>
          <p:cNvPr id="47106" name="Picture 6" descr="Изображение 2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88913"/>
            <a:ext cx="3744912" cy="34829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4"/>
          <p:cNvSpPr txBox="1">
            <a:spLocks noChangeArrowheads="1"/>
          </p:cNvSpPr>
          <p:nvPr/>
        </p:nvSpPr>
        <p:spPr bwMode="auto">
          <a:xfrm>
            <a:off x="5508625" y="188913"/>
            <a:ext cx="334803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За 8 веков, прошедших </a:t>
            </a:r>
          </a:p>
          <a:p>
            <a:r>
              <a:rPr lang="ru-RU" b="1">
                <a:solidFill>
                  <a:srgbClr val="FFFF00"/>
                </a:solidFill>
              </a:rPr>
              <a:t>со времени их жизни, </a:t>
            </a:r>
          </a:p>
          <a:p>
            <a:r>
              <a:rPr lang="ru-RU" b="1">
                <a:solidFill>
                  <a:srgbClr val="FFFF00"/>
                </a:solidFill>
              </a:rPr>
              <a:t>народ сложил легенды </a:t>
            </a:r>
          </a:p>
          <a:p>
            <a:r>
              <a:rPr lang="ru-RU" b="1">
                <a:solidFill>
                  <a:srgbClr val="FFFF00"/>
                </a:solidFill>
              </a:rPr>
              <a:t>и предания об их верности </a:t>
            </a:r>
          </a:p>
          <a:p>
            <a:r>
              <a:rPr lang="ru-RU" b="1">
                <a:solidFill>
                  <a:srgbClr val="FFFF00"/>
                </a:solidFill>
              </a:rPr>
              <a:t>и любви. </a:t>
            </a:r>
          </a:p>
        </p:txBody>
      </p:sp>
      <p:pic>
        <p:nvPicPr>
          <p:cNvPr id="48130" name="Picture 5" descr="02_07_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4968875" cy="33131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 Box 4"/>
          <p:cNvSpPr txBox="1">
            <a:spLocks noChangeArrowheads="1"/>
          </p:cNvSpPr>
          <p:nvPr/>
        </p:nvSpPr>
        <p:spPr bwMode="auto">
          <a:xfrm>
            <a:off x="4927600" y="188913"/>
            <a:ext cx="4108450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Так давайте же праздновать </a:t>
            </a:r>
          </a:p>
          <a:p>
            <a:r>
              <a:rPr lang="ru-RU" b="1">
                <a:solidFill>
                  <a:srgbClr val="FFFF00"/>
                </a:solidFill>
              </a:rPr>
              <a:t>этот день как день счастливой </a:t>
            </a:r>
          </a:p>
          <a:p>
            <a:r>
              <a:rPr lang="ru-RU" b="1">
                <a:solidFill>
                  <a:srgbClr val="FFFF00"/>
                </a:solidFill>
              </a:rPr>
              <a:t>и верной любви, и стараться </a:t>
            </a:r>
          </a:p>
          <a:p>
            <a:r>
              <a:rPr lang="ru-RU" b="1">
                <a:solidFill>
                  <a:srgbClr val="FFFF00"/>
                </a:solidFill>
              </a:rPr>
              <a:t>жить так, чтобы хоть немножечко </a:t>
            </a:r>
          </a:p>
          <a:p>
            <a:r>
              <a:rPr lang="ru-RU" b="1">
                <a:solidFill>
                  <a:srgbClr val="FFFF00"/>
                </a:solidFill>
              </a:rPr>
              <a:t>стать похожими на этих людей.</a:t>
            </a:r>
          </a:p>
        </p:txBody>
      </p:sp>
      <p:pic>
        <p:nvPicPr>
          <p:cNvPr id="49154" name="Picture 5" descr="---5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8" y="115888"/>
            <a:ext cx="4235450" cy="43211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4" descr="0020(3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88913"/>
            <a:ext cx="3619500" cy="4968875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7410" name="Rectangle 5"/>
          <p:cNvSpPr>
            <a:spLocks noChangeArrowheads="1"/>
          </p:cNvSpPr>
          <p:nvPr/>
        </p:nvSpPr>
        <p:spPr bwMode="auto">
          <a:xfrm>
            <a:off x="5364163" y="188913"/>
            <a:ext cx="3600450" cy="256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Кто же такие были Петр и Феврония? Согласно Житию святых, благоверный князь Петр вступил на Муромский престол в 1203 году. За несколько лет до этого он заболел проказой, от которой никто не мог его излечить.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5292725" y="188913"/>
            <a:ext cx="36052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Во сне князю было открыто, </a:t>
            </a:r>
          </a:p>
          <a:p>
            <a:r>
              <a:rPr lang="ru-RU" b="1">
                <a:solidFill>
                  <a:srgbClr val="FFFF00"/>
                </a:solidFill>
              </a:rPr>
              <a:t>что это может сделать </a:t>
            </a:r>
          </a:p>
          <a:p>
            <a:r>
              <a:rPr lang="ru-RU" b="1">
                <a:solidFill>
                  <a:srgbClr val="FFFF00"/>
                </a:solidFill>
              </a:rPr>
              <a:t>крестьянская дева Феврония.</a:t>
            </a:r>
          </a:p>
          <a:p>
            <a:endParaRPr lang="ru-RU"/>
          </a:p>
        </p:txBody>
      </p:sp>
      <p:pic>
        <p:nvPicPr>
          <p:cNvPr id="18434" name="Picture 5" descr="ep2008_07_19_5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88913"/>
            <a:ext cx="3890963" cy="52578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4" descr="Petr_i_Fevroni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7813" y="260350"/>
            <a:ext cx="3703637" cy="4176713"/>
          </a:xfrm>
          <a:ln w="76200" cmpd="tri">
            <a:solidFill>
              <a:srgbClr val="99CC00"/>
            </a:solidFill>
          </a:ln>
        </p:spPr>
      </p:pic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5292725" y="234950"/>
            <a:ext cx="38512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Князь полюбил Февронию за ее благочестие, мудрость и доброту и дал обет жениться на ней после исцеления. Феврония вылечила князя и вышла за него замуж.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4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4075" y="188913"/>
            <a:ext cx="2828925" cy="5472112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5003800" y="188913"/>
            <a:ext cx="367347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Супруги пронесли любовь и </a:t>
            </a:r>
          </a:p>
          <a:p>
            <a:r>
              <a:rPr lang="ru-RU" b="1">
                <a:solidFill>
                  <a:srgbClr val="FFFF00"/>
                </a:solidFill>
              </a:rPr>
              <a:t>верность друг другу через </a:t>
            </a:r>
          </a:p>
          <a:p>
            <a:r>
              <a:rPr lang="ru-RU" b="1">
                <a:solidFill>
                  <a:srgbClr val="FFFF00"/>
                </a:solidFill>
              </a:rPr>
              <a:t>многие испытания. </a:t>
            </a:r>
          </a:p>
          <a:p>
            <a:r>
              <a:rPr lang="ru-RU" b="1">
                <a:solidFill>
                  <a:srgbClr val="FFFF00"/>
                </a:solidFill>
              </a:rPr>
              <a:t>Они прославились </a:t>
            </a:r>
          </a:p>
          <a:p>
            <a:r>
              <a:rPr lang="ru-RU" b="1">
                <a:solidFill>
                  <a:srgbClr val="FFFF00"/>
                </a:solidFill>
              </a:rPr>
              <a:t>благочестием и милосердием.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88913"/>
            <a:ext cx="3671887" cy="4826000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1506" name="Text Box 5"/>
          <p:cNvSpPr txBox="1">
            <a:spLocks noChangeArrowheads="1"/>
          </p:cNvSpPr>
          <p:nvPr/>
        </p:nvSpPr>
        <p:spPr bwMode="auto">
          <a:xfrm>
            <a:off x="4859338" y="0"/>
            <a:ext cx="453707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Скончались Петр и Феврония </a:t>
            </a:r>
          </a:p>
          <a:p>
            <a:r>
              <a:rPr lang="ru-RU" b="1">
                <a:solidFill>
                  <a:srgbClr val="FFFF00"/>
                </a:solidFill>
              </a:rPr>
              <a:t>в один день и час 8 июля 1228 года, </a:t>
            </a:r>
          </a:p>
          <a:p>
            <a:r>
              <a:rPr lang="ru-RU" b="1">
                <a:solidFill>
                  <a:srgbClr val="FFFF00"/>
                </a:solidFill>
              </a:rPr>
              <a:t>приняв перед этим монашеский </a:t>
            </a:r>
          </a:p>
          <a:p>
            <a:r>
              <a:rPr lang="ru-RU" b="1">
                <a:solidFill>
                  <a:srgbClr val="FFFF00"/>
                </a:solidFill>
              </a:rPr>
              <a:t>постриг с именами Давид и </a:t>
            </a:r>
          </a:p>
          <a:p>
            <a:r>
              <a:rPr lang="ru-RU" b="1">
                <a:solidFill>
                  <a:srgbClr val="FFFF00"/>
                </a:solidFill>
              </a:rPr>
              <a:t>Евфросиния. Только не стали хоронить их вместе, вопреки правилам монашеским.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4" descr="troitskii0541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4535488" cy="2967038"/>
          </a:xfrm>
          <a:prstGeom prst="rect">
            <a:avLst/>
          </a:prstGeom>
          <a:noFill/>
          <a:ln w="76200" cmpd="tri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22530" name="Text Box 5"/>
          <p:cNvSpPr txBox="1">
            <a:spLocks noChangeArrowheads="1"/>
          </p:cNvSpPr>
          <p:nvPr/>
        </p:nvSpPr>
        <p:spPr bwMode="auto">
          <a:xfrm>
            <a:off x="5076825" y="260350"/>
            <a:ext cx="40322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FFFF00"/>
                </a:solidFill>
              </a:rPr>
              <a:t>Положили каждого в гроб</a:t>
            </a:r>
          </a:p>
          <a:p>
            <a:r>
              <a:rPr lang="ru-RU" b="1">
                <a:solidFill>
                  <a:srgbClr val="FFFF00"/>
                </a:solidFill>
              </a:rPr>
              <a:t>в разных церквях, но наутро обнаружили гробы пустыми. </a:t>
            </a:r>
          </a:p>
          <a:p>
            <a:r>
              <a:rPr lang="ru-RU" b="1">
                <a:solidFill>
                  <a:srgbClr val="FFFF00"/>
                </a:solidFill>
              </a:rPr>
              <a:t>А тела их оказались в общем гробу. </a:t>
            </a:r>
          </a:p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ия Петр и Феврони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Петр и Феврония</Template>
  <TotalTime>7</TotalTime>
  <Words>1052</Words>
  <Application>Microsoft Office PowerPoint</Application>
  <PresentationFormat>Экран (4:3)</PresentationFormat>
  <Paragraphs>202</Paragraphs>
  <Slides>34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Презентация Петр и Феврония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Вот что она рассказала, отвечая на вопросы одной из газет: «Я думаю, для женщин этот праздник особенно значимый.</vt:lpstr>
      <vt:lpstr>Презентация PowerPoint</vt:lpstr>
      <vt:lpstr>Презентация PowerPoint</vt:lpstr>
      <vt:lpstr>«Мы долго колебались, какое слово в названии праздника поставить на первое место: «любовь» или «семья».</vt:lpstr>
      <vt:lpstr>Девиз праздника: </vt:lpstr>
      <vt:lpstr>Презентация PowerPoint</vt:lpstr>
      <vt:lpstr>Презентация PowerPoint</vt:lpstr>
      <vt:lpstr>Презентация PowerPoint</vt:lpstr>
      <vt:lpstr>Символ праздника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User</cp:lastModifiedBy>
  <cp:revision>3</cp:revision>
  <dcterms:created xsi:type="dcterms:W3CDTF">2011-07-06T11:06:13Z</dcterms:created>
  <dcterms:modified xsi:type="dcterms:W3CDTF">2021-07-07T06:00:05Z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TC300053431049</vt:lpwstr>
  </property>
</Properties>
</file>